
<file path=[Content_Types].xml><?xml version="1.0" encoding="utf-8"?>
<Types xmlns="http://schemas.openxmlformats.org/package/2006/content-types">
  <Default Extension="jpeg" ContentType="image/jpeg"/>
  <Default Extension="JPG" ContentType="image/.jpg"/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8" r:id="rId3"/>
    <p:sldId id="317" r:id="rId4"/>
    <p:sldId id="329" r:id="rId5"/>
    <p:sldId id="330" r:id="rId6"/>
    <p:sldId id="331" r:id="rId7"/>
    <p:sldId id="333" r:id="rId8"/>
    <p:sldId id="337" r:id="rId9"/>
    <p:sldId id="335" r:id="rId10"/>
    <p:sldId id="341" r:id="rId11"/>
    <p:sldId id="332" r:id="rId12"/>
    <p:sldId id="340" r:id="rId13"/>
    <p:sldId id="334" r:id="rId14"/>
    <p:sldId id="336" r:id="rId15"/>
    <p:sldId id="339" r:id="rId16"/>
    <p:sldId id="338" r:id="rId17"/>
    <p:sldId id="342" r:id="rId18"/>
    <p:sldId id="343" r:id="rId19"/>
    <p:sldId id="344" r:id="rId20"/>
  </p:sldIdLst>
  <p:sldSz cx="12192000" cy="685800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600" kern="1200">
        <a:solidFill>
          <a:srgbClr val="0000FF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9B5F7D32-6DF2-42C0-834F-53E1EFD933E1}">
          <p14:sldIdLst>
            <p14:sldId id="258"/>
            <p14:sldId id="317"/>
          </p14:sldIdLst>
        </p14:section>
        <p14:section name="content mould" id="{36449602-2662-42D9-872A-1FE7CC33CBA9}">
          <p14:sldIdLst>
            <p14:sldId id="329"/>
            <p14:sldId id="330"/>
            <p14:sldId id="331"/>
            <p14:sldId id="333"/>
            <p14:sldId id="337"/>
            <p14:sldId id="335"/>
            <p14:sldId id="341"/>
          </p14:sldIdLst>
        </p14:section>
        <p14:section name="content part" id="{BDF28326-BE8D-4AD0-A663-1FEC91D87506}">
          <p14:sldIdLst>
            <p14:sldId id="332"/>
            <p14:sldId id="340"/>
            <p14:sldId id="334"/>
            <p14:sldId id="336"/>
            <p14:sldId id="339"/>
            <p14:sldId id="338"/>
          </p14:sldIdLst>
        </p14:section>
        <p14:section name="proposal part optimization" id="{6F826376-7A83-4B0E-84A4-2BDA6F25354D}">
          <p14:sldIdLst>
            <p14:sldId id="342"/>
            <p14:sldId id="343"/>
            <p14:sldId id="34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96" userDrawn="1">
          <p15:clr>
            <a:srgbClr val="A4A3A4"/>
          </p15:clr>
        </p15:guide>
        <p15:guide id="2" pos="38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B2B2B2"/>
    <a:srgbClr val="5F5F5F"/>
    <a:srgbClr val="000099"/>
    <a:srgbClr val="292929"/>
    <a:srgbClr val="4D4D4D"/>
    <a:srgbClr val="0000FF"/>
    <a:srgbClr val="0099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26" autoAdjust="0"/>
    <p:restoredTop sz="94660"/>
  </p:normalViewPr>
  <p:slideViewPr>
    <p:cSldViewPr showGuides="1">
      <p:cViewPr varScale="1">
        <p:scale>
          <a:sx n="108" d="100"/>
          <a:sy n="108" d="100"/>
        </p:scale>
        <p:origin x="-954" y="-78"/>
      </p:cViewPr>
      <p:guideLst>
        <p:guide orient="horz" pos="2196"/>
        <p:guide pos="38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2.xml"/><Relationship Id="rId24" Type="http://schemas.openxmlformats.org/officeDocument/2006/relationships/tableStyles" Target="tableStyles.xml"/><Relationship Id="rId23" Type="http://schemas.openxmlformats.org/officeDocument/2006/relationships/viewProps" Target="viewProps.xml"/><Relationship Id="rId22" Type="http://schemas.openxmlformats.org/officeDocument/2006/relationships/presProps" Target="presProps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zh-CN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7848732-5F78-497F-BF1F-9E6F33893686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559300-1372-496A-BAD9-DFB05481C176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 smtClean="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91516132-7336-442B-8B90-FA61219AA241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CFB91F-2116-473C-873B-231CC4AB27FA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 txBox="1">
            <a:spLocks noChangeArrowheads="1"/>
          </p:cNvSpPr>
          <p:nvPr userDrawn="1"/>
        </p:nvSpPr>
        <p:spPr bwMode="auto">
          <a:xfrm>
            <a:off x="4367808" y="6244803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defPPr>
              <a:defRPr lang="zh-CN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99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rgbClr val="0000FF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>
              <a:defRPr/>
            </a:pPr>
            <a:r>
              <a:rPr lang="en-US" altLang="zh-CN" sz="1400"/>
              <a:t>P </a:t>
            </a:r>
            <a:fld id="{E845B4C9-1983-45C7-B1E1-15931573A206}" type="slidenum">
              <a:rPr lang="en-US" altLang="zh-CN" sz="1400" smtClean="0"/>
            </a:fld>
            <a:r>
              <a:rPr lang="en-US" altLang="zh-CN" sz="1400"/>
              <a:t>/15</a:t>
            </a:r>
            <a:endParaRPr lang="en-US" altLang="zh-CN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51A01F-30EB-465D-A4FA-D03FF7434464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61F62E-2E7C-4182-90BD-F4AFEAD56944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B73C2C8-B631-4A20-B78E-9C9FEAD36837}" type="datetime1">
              <a:rPr lang="zh-CN" altLang="de-DE"/>
            </a:fld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DD1B1A2F-FE57-48AC-9332-476725BC2CCA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4F2B158-8B33-4C85-AD50-2638F91C4A13}" type="datetime1">
              <a:rPr lang="zh-CN" altLang="de-DE"/>
            </a:fld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500A2B24-44EB-4723-A1F9-2FA5CF20C91F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8BC2554-F870-4A08-A1C3-34A0352C7FE6}" type="datetime1">
              <a:rPr lang="zh-CN" altLang="de-DE"/>
            </a:fld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E845B4C9-1983-45C7-B1E1-15931573A206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5F1267-7E44-4787-8237-46EA7EE3B425}" type="datetime1">
              <a:rPr lang="zh-CN" altLang="de-DE"/>
            </a:fld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B47AAD2E-8827-4426-B624-FBB371AF10C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D86719-B1D8-44BE-B404-483BF05E5B85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3AAFEAFC-7D3C-45C8-B2D7-223DD88C08B2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76C578-B039-4440-93BC-93558C33A662}" type="datetime1">
              <a:rPr lang="zh-CN" altLang="de-DE"/>
            </a:fld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 </a:t>
            </a:r>
            <a:fld id="{99623990-8177-4A63-A14D-83A8A4CBF987}" type="slidenum">
              <a:rPr lang="en-US" altLang="zh-CN"/>
            </a:fld>
            <a:r>
              <a:rPr lang="en-US" altLang="zh-CN"/>
              <a:t>/6</a:t>
            </a: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12192000" cy="908720"/>
          </a:xfrm>
          <a:prstGeom prst="rect">
            <a:avLst/>
          </a:prstGeom>
          <a:solidFill>
            <a:srgbClr val="969696">
              <a:alpha val="43000"/>
            </a:srgb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066630"/>
            <a:ext cx="4943872" cy="777876"/>
          </a:xfrm>
          <a:prstGeom prst="rect">
            <a:avLst/>
          </a:prstGeom>
          <a:solidFill>
            <a:schemeClr val="accent5">
              <a:lumMod val="50000"/>
              <a:alpha val="12000"/>
            </a:schemeClr>
          </a:solidFill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endParaRPr lang="zh-CN" altLang="en-US" sz="1600" b="1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1451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>
                <a:solidFill>
                  <a:srgbClr val="000099"/>
                </a:solidFill>
              </a:defRPr>
            </a:lvl1pPr>
          </a:lstStyle>
          <a:p>
            <a:fld id="{4EB2FB86-019D-4692-9680-51D4C71C831A}" type="datetime1">
              <a:rPr lang="zh-CN" altLang="de-DE"/>
            </a:fld>
            <a:endParaRPr lang="zh-CN" altLang="zh-C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99524" y="6264275"/>
            <a:ext cx="1919816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 smtClean="0">
                <a:solidFill>
                  <a:srgbClr val="000099"/>
                </a:solidFill>
              </a:defRPr>
            </a:lvl1pPr>
          </a:lstStyle>
          <a:p>
            <a:pPr>
              <a:defRPr/>
            </a:pPr>
            <a:r>
              <a:rPr lang="en-US" altLang="zh-CN" dirty="0"/>
              <a:t>P </a:t>
            </a:r>
            <a:fld id="{91516132-7336-442B-8B90-FA61219AA241}" type="slidenum">
              <a:rPr lang="en-US" altLang="zh-CN" smtClean="0"/>
            </a:fld>
            <a:r>
              <a:rPr lang="en-US" altLang="zh-CN" dirty="0"/>
              <a:t>/15</a:t>
            </a:r>
            <a:endParaRPr lang="en-US" altLang="zh-CN" dirty="0"/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92618" y="6264275"/>
            <a:ext cx="1486892" cy="47625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/>
          <a:lstStyle/>
          <a:p>
            <a:pPr>
              <a:defRPr/>
            </a:pPr>
            <a:r>
              <a:rPr lang="en-US" altLang="zh-CN" sz="1400" dirty="0">
                <a:solidFill>
                  <a:srgbClr val="000099"/>
                </a:solidFill>
              </a:rPr>
              <a:t>Achim Rolfs</a:t>
            </a:r>
            <a:endParaRPr lang="en-US" altLang="zh-CN" sz="1400" dirty="0">
              <a:solidFill>
                <a:srgbClr val="000099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1327381" y="206365"/>
            <a:ext cx="2432051" cy="557213"/>
          </a:xfrm>
          <a:prstGeom prst="rect">
            <a:avLst/>
          </a:prstGeom>
          <a:noFill/>
          <a:ln w="9525" algn="ctr">
            <a:noFill/>
            <a:miter lim="800000"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altLang="zh-CN" sz="2500" i="1" dirty="0">
                <a:solidFill>
                  <a:srgbClr val="B2B2B2"/>
                </a:solidFill>
                <a:latin typeface="Arial Black" panose="020B0A04020102020204" pitchFamily="34" charset="0"/>
              </a:rPr>
              <a:t>DFM</a:t>
            </a:r>
            <a:r>
              <a:rPr lang="en-US" altLang="zh-CN" sz="2000" i="1" dirty="0">
                <a:solidFill>
                  <a:srgbClr val="B2B2B2"/>
                </a:solidFill>
                <a:latin typeface="Arial Black" panose="020B0A04020102020204" pitchFamily="34" charset="0"/>
              </a:rPr>
              <a:t> </a:t>
            </a:r>
            <a:endParaRPr lang="en-US" altLang="zh-CN" sz="2000" i="1" dirty="0">
              <a:solidFill>
                <a:srgbClr val="B2B2B2"/>
              </a:solidFill>
              <a:latin typeface="Arial Black" panose="020B0A04020102020204" pitchFamily="34" charset="0"/>
            </a:endParaRPr>
          </a:p>
        </p:txBody>
      </p:sp>
      <p:pic>
        <p:nvPicPr>
          <p:cNvPr id="12" name="Grafik 11" descr="Logo_S+W.gif"/>
          <p:cNvPicPr>
            <a:picLocks noChangeAspect="1"/>
          </p:cNvPicPr>
          <p:nvPr userDrawn="1"/>
        </p:nvPicPr>
        <p:blipFill>
          <a:blip r:embed="rId10" cstate="print">
            <a:duotone>
              <a:prstClr val="black"/>
              <a:schemeClr val="bg2">
                <a:lumMod val="75000"/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63692" y="140715"/>
            <a:ext cx="887760" cy="653064"/>
          </a:xfrm>
          <a:prstGeom prst="rect">
            <a:avLst/>
          </a:prstGeom>
        </p:spPr>
      </p:pic>
      <p:graphicFrame>
        <p:nvGraphicFramePr>
          <p:cNvPr id="9" name="Group 45"/>
          <p:cNvGraphicFramePr>
            <a:graphicFrameLocks noGrp="1"/>
          </p:cNvGraphicFramePr>
          <p:nvPr userDrawn="1"/>
        </p:nvGraphicFramePr>
        <p:xfrm>
          <a:off x="5105053" y="6080124"/>
          <a:ext cx="7039618" cy="777876"/>
        </p:xfrm>
        <a:graphic>
          <a:graphicData uri="http://schemas.openxmlformats.org/drawingml/2006/table">
            <a:tbl>
              <a:tblPr/>
              <a:tblGrid>
                <a:gridCol w="1075497"/>
                <a:gridCol w="2764057"/>
                <a:gridCol w="1670507"/>
                <a:gridCol w="1529557"/>
              </a:tblGrid>
              <a:tr h="259292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Customer Comment. (please give your approval and comments)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cPr/>
                </a:tc>
                <a:tc hMerge="1">
                  <a:tcPr/>
                </a:tc>
                <a:tc hMerge="1">
                  <a:tcPr/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  <a:sym typeface="Wingdings" panose="05000000000000000000" pitchFamily="2" charset="2"/>
                        </a:rPr>
                        <a:t>OK or NG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Remark</a:t>
                      </a:r>
                      <a:endParaRPr kumimoji="0" lang="en-US" altLang="zh-CN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Approval By: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r>
                        <a:rPr kumimoji="0" lang="en-US" altLang="zh-CN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Date</a:t>
                      </a:r>
                      <a:endParaRPr kumimoji="0" lang="en-US" altLang="zh-CN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5929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120000"/>
                        <a:buFontTx/>
                        <a:buNone/>
                      </a:pPr>
                      <a:endParaRPr kumimoji="0" lang="zh-CN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121920" marR="121920" marT="45757" marB="45757" anchor="ctr" horzOverflow="overflow">
                    <a:lnL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L>
                    <a:lnR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R>
                    <a:lnT w="12700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T>
                    <a:lnB w="28575" cap="flat" cmpd="sng" algn="ctr">
                      <a:solidFill>
                        <a:srgbClr val="081D58"/>
                      </a:solidFill>
                      <a:prstDash val="solid"/>
                      <a:round/>
                      <a:headEnd type="none" w="med" len="lg"/>
                      <a:tailEnd type="none" w="med" len="lg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.xml"/><Relationship Id="rId7" Type="http://schemas.openxmlformats.org/officeDocument/2006/relationships/image" Target="../media/image12.png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6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tags" Target="../tags/tag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0E356410-B022-4422-B161-D8C696547E99}" type="datetime1">
              <a:rPr lang="zh-CN" altLang="en-US"/>
            </a:fld>
            <a:endParaRPr lang="zh-CN" altLang="zh-CN"/>
          </a:p>
        </p:txBody>
      </p:sp>
      <p:graphicFrame>
        <p:nvGraphicFramePr>
          <p:cNvPr id="2111" name="Group 63"/>
          <p:cNvGraphicFramePr>
            <a:graphicFrameLocks noGrp="1"/>
          </p:cNvGraphicFramePr>
          <p:nvPr/>
        </p:nvGraphicFramePr>
        <p:xfrm>
          <a:off x="191344" y="980728"/>
          <a:ext cx="4104456" cy="4458493"/>
        </p:xfrm>
        <a:graphic>
          <a:graphicData uri="http://schemas.openxmlformats.org/drawingml/2006/table">
            <a:tbl>
              <a:tblPr/>
              <a:tblGrid>
                <a:gridCol w="1296144"/>
                <a:gridCol w="2808312"/>
              </a:tblGrid>
              <a:tr h="34906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KTK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WZ-1278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5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Customer mould Nr.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51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Valid CAD file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1-11286-11XX_C010286-03__G66_96_SPRITZLING_LI_BLENDE_C-SAEULE.stp</a:t>
                      </a: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name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lang="en-US" sz="1100" b="0" dirty="0"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C_SÄULE LI</a:t>
                      </a:r>
                      <a:endParaRPr lang="en-US" sz="1100" b="0" dirty="0">
                        <a:solidFill>
                          <a:schemeClr val="accent6">
                            <a:lumMod val="75000"/>
                          </a:schemeClr>
                        </a:solidFill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59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Part number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90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Material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de-DE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&gt;PC+ABS&lt; T85X R50 black</a:t>
                      </a:r>
                      <a:endParaRPr kumimoji="0" lang="zh-CN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369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Color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宋体" panose="02010600030101010101" pitchFamily="2" charset="-122"/>
                        </a:rPr>
                        <a:t>no</a:t>
                      </a:r>
                      <a:endParaRPr kumimoji="0" lang="en-US" altLang="zh-CN" sz="1100" b="0" i="0" u="none" strike="noStrike" cap="none" normalizeH="0" baseline="0" dirty="0" err="1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宋体" panose="02010600030101010101" pitchFamily="2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flow direction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96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Shrinkage cross direction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0,6%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2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Surface cavity </a:t>
                      </a:r>
                      <a:endParaRPr kumimoji="0" lang="en-US" altLang="zh-CN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</a:pPr>
                      <a:r>
                        <a:rPr kumimoji="0" lang="en-US" altLang="zh-CN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" panose="020B0604020202020204" pitchFamily="34" charset="0"/>
                          <a:ea typeface="Arial Unicode MS" panose="020B0604020202020204" pitchFamily="34" charset="-122"/>
                          <a:cs typeface="Arial Unicode MS" panose="020B0604020202020204" pitchFamily="34" charset="-122"/>
                        </a:rPr>
                        <a:t>/</a:t>
                      </a:r>
                      <a:endParaRPr kumimoji="0" lang="en-US" altLang="zh-CN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Arial" panose="020B0604020202020204" pitchFamily="34" charset="0"/>
                        <a:ea typeface="Arial Unicode MS" panose="020B0604020202020204" pitchFamily="34" charset="-122"/>
                        <a:cs typeface="Arial Unicode MS" panose="020B0604020202020204" pitchFamily="34" charset="-122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7367405" y="1340768"/>
            <a:ext cx="13276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altLang="zh-CN" b="1" dirty="0">
                <a:solidFill>
                  <a:schemeClr val="tx1"/>
                </a:solidFill>
                <a:ea typeface="Arial Unicode MS" panose="020B0604020202020204" pitchFamily="34" charset="-122"/>
                <a:cs typeface="Arial Unicode MS" panose="020B0604020202020204" pitchFamily="34" charset="-122"/>
              </a:rPr>
              <a:t>Cavities  : 1</a:t>
            </a:r>
            <a:endParaRPr lang="en-US" altLang="zh-CN" b="1" dirty="0">
              <a:solidFill>
                <a:schemeClr val="tx1"/>
              </a:solidFill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7248128" y="2060848"/>
            <a:ext cx="1443038" cy="300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9984343" y="5444971"/>
            <a:ext cx="16097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update16,17,18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requirements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1199456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Cavity side:</a:t>
            </a:r>
            <a:r>
              <a:rPr lang="zh-CN" altLang="en-US" dirty="0"/>
              <a:t>待客户提供</a:t>
            </a:r>
            <a:endParaRPr lang="zh-CN" altLang="en-US" dirty="0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7464152" y="4653136"/>
            <a:ext cx="3816424" cy="720080"/>
          </a:xfrm>
          <a:prstGeom prst="rect">
            <a:avLst/>
          </a:prstGeom>
          <a:solidFill>
            <a:srgbClr val="FFCC99"/>
          </a:solidFill>
          <a:ln w="9525" algn="ctr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algn="ctr"/>
            <a:r>
              <a:rPr lang="en-US" altLang="zh-CN" dirty="0">
                <a:solidFill>
                  <a:schemeClr val="tx1"/>
                </a:solidFill>
              </a:rPr>
              <a:t>Core side:</a:t>
            </a:r>
            <a:r>
              <a:rPr lang="zh-CN" altLang="en-US" dirty="0"/>
              <a:t>待客户提供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424592" y="1268760"/>
            <a:ext cx="61926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45958" y="1341208"/>
            <a:ext cx="2073942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38247" y="1341208"/>
            <a:ext cx="2073977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Proposal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Important measurement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50917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3503712" y="1268759"/>
            <a:ext cx="1878309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2208" y="1268759"/>
            <a:ext cx="1866000" cy="39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10006" y="1124744"/>
            <a:ext cx="139065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9336" y="980728"/>
            <a:ext cx="525971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340768"/>
            <a:ext cx="4680000" cy="309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箭头连接符 11"/>
          <p:cNvCxnSpPr/>
          <p:nvPr/>
        </p:nvCxnSpPr>
        <p:spPr bwMode="auto">
          <a:xfrm flipV="1">
            <a:off x="7680176" y="1988840"/>
            <a:ext cx="1008112" cy="288032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3" name="TextBox 12"/>
          <p:cNvSpPr txBox="1"/>
          <p:nvPr/>
        </p:nvSpPr>
        <p:spPr>
          <a:xfrm>
            <a:off x="6456040" y="4962654"/>
            <a:ext cx="3546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按客户</a:t>
            </a:r>
            <a:r>
              <a:rPr lang="en-US" altLang="zh-CN" dirty="0" smtClean="0"/>
              <a:t>2025-12-05</a:t>
            </a:r>
            <a:r>
              <a:rPr lang="zh-CN" altLang="en-US" dirty="0" smtClean="0"/>
              <a:t>图档，更新</a:t>
            </a:r>
            <a:r>
              <a:rPr lang="en-US" altLang="zh-CN" dirty="0" smtClean="0"/>
              <a:t>3D</a:t>
            </a:r>
            <a:r>
              <a:rPr lang="zh-CN" altLang="en-US" dirty="0" smtClean="0"/>
              <a:t>图档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07712" y="4941583"/>
            <a:ext cx="5429288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Update the 3D drawing according to the client's drawing file 2025-12-05.</a:t>
            </a:r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91344" y="1052736"/>
            <a:ext cx="2979043" cy="213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55840" y="1628800"/>
            <a:ext cx="323275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456040" y="4962654"/>
            <a:ext cx="35461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按客户</a:t>
            </a:r>
            <a:r>
              <a:rPr lang="en-US" altLang="zh-CN" dirty="0" smtClean="0"/>
              <a:t>2025-12-05</a:t>
            </a:r>
            <a:r>
              <a:rPr lang="zh-CN" altLang="en-US" dirty="0" smtClean="0"/>
              <a:t>图档，更新</a:t>
            </a:r>
            <a:r>
              <a:rPr lang="en-US" altLang="zh-CN" dirty="0" smtClean="0"/>
              <a:t>3D</a:t>
            </a:r>
            <a:r>
              <a:rPr lang="zh-CN" altLang="en-US" dirty="0" smtClean="0"/>
              <a:t>图档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 bwMode="auto">
          <a:xfrm flipH="1" flipV="1">
            <a:off x="6816080" y="2780928"/>
            <a:ext cx="936104" cy="216024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81975" y="1628800"/>
            <a:ext cx="3368000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直接箭头连接符 11"/>
          <p:cNvCxnSpPr/>
          <p:nvPr/>
        </p:nvCxnSpPr>
        <p:spPr bwMode="auto">
          <a:xfrm flipV="1">
            <a:off x="7752184" y="2708920"/>
            <a:ext cx="1872208" cy="2232248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3" name="TextBox 12"/>
          <p:cNvSpPr txBox="1"/>
          <p:nvPr/>
        </p:nvSpPr>
        <p:spPr>
          <a:xfrm>
            <a:off x="5880102" y="4869193"/>
            <a:ext cx="5429288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Update the 3D drawing according to the client's drawing file 2025-12-05.</a:t>
            </a:r>
            <a:endParaRPr lang="zh-CN" alt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19336" y="1124744"/>
            <a:ext cx="4680000" cy="1918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直接箭头连接符 5"/>
          <p:cNvCxnSpPr/>
          <p:nvPr/>
        </p:nvCxnSpPr>
        <p:spPr bwMode="auto">
          <a:xfrm flipV="1">
            <a:off x="3287688" y="2691336"/>
            <a:ext cx="1008112" cy="232184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7" name="TextBox 6"/>
          <p:cNvSpPr txBox="1"/>
          <p:nvPr/>
        </p:nvSpPr>
        <p:spPr>
          <a:xfrm>
            <a:off x="983432" y="5085184"/>
            <a:ext cx="44358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产品这里的</a:t>
            </a:r>
            <a:r>
              <a:rPr lang="en-US" altLang="zh-CN" dirty="0" smtClean="0"/>
              <a:t>R</a:t>
            </a:r>
            <a:r>
              <a:rPr lang="zh-CN" altLang="en-US" dirty="0" smtClean="0"/>
              <a:t>角，使行位分型面复杂，建议取消</a:t>
            </a:r>
            <a:endParaRPr lang="zh-CN" alt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3872" y="1124744"/>
            <a:ext cx="2920239" cy="2868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直接箭头连接符 8"/>
          <p:cNvCxnSpPr/>
          <p:nvPr/>
        </p:nvCxnSpPr>
        <p:spPr bwMode="auto">
          <a:xfrm>
            <a:off x="4295800" y="1988840"/>
            <a:ext cx="2232248" cy="0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00256" y="1124744"/>
            <a:ext cx="3062152" cy="308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9479624" y="5085184"/>
            <a:ext cx="11528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取消</a:t>
            </a:r>
            <a:r>
              <a:rPr lang="en-US" altLang="zh-CN" dirty="0" smtClean="0"/>
              <a:t>R</a:t>
            </a:r>
            <a:r>
              <a:rPr lang="zh-CN" altLang="en-US" dirty="0" smtClean="0"/>
              <a:t>角后</a:t>
            </a:r>
            <a:endParaRPr lang="zh-CN" altLang="en-US" dirty="0"/>
          </a:p>
        </p:txBody>
      </p:sp>
      <p:cxnSp>
        <p:nvCxnSpPr>
          <p:cNvPr id="12" name="直接箭头连接符 11"/>
          <p:cNvCxnSpPr>
            <a:stCxn id="11" idx="0"/>
          </p:cNvCxnSpPr>
          <p:nvPr/>
        </p:nvCxnSpPr>
        <p:spPr bwMode="auto">
          <a:xfrm flipH="1" flipV="1">
            <a:off x="9984432" y="2060848"/>
            <a:ext cx="71632" cy="3024336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13" name="TextBox 12"/>
          <p:cNvSpPr txBox="1"/>
          <p:nvPr/>
        </p:nvSpPr>
        <p:spPr>
          <a:xfrm>
            <a:off x="8688091" y="5084776"/>
            <a:ext cx="2738414" cy="338554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After canceling the R-angle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37832" y="4941584"/>
            <a:ext cx="5286412" cy="58477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The R-angle here in the product makes the slide position parting surface complex. It is recommended to cancel it.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"/>
          <p:cNvSpPr>
            <a:spLocks noGrp="1" noChangeArrowheads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fld id="{DE860F55-9E65-43CB-87CD-F282FD0ACAE4}" type="datetime1">
              <a:rPr lang="zh-CN" altLang="en-US"/>
            </a:fld>
            <a:endParaRPr lang="zh-CN" altLang="zh-CN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5468810" y="123650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 / main demolding direction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465684" y="157919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Locates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1" name="Text Box 10"/>
          <p:cNvSpPr txBox="1">
            <a:spLocks noChangeArrowheads="1"/>
          </p:cNvSpPr>
          <p:nvPr/>
        </p:nvSpPr>
        <p:spPr bwMode="auto">
          <a:xfrm>
            <a:off x="5469042" y="1921883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083" name="Text Box 13"/>
          <p:cNvSpPr txBox="1">
            <a:spLocks noChangeArrowheads="1"/>
          </p:cNvSpPr>
          <p:nvPr/>
        </p:nvSpPr>
        <p:spPr bwMode="auto">
          <a:xfrm>
            <a:off x="5449674" y="3543174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8. Finish Require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5474317" y="89672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5449674" y="548299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13. Proposals / part optimization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119336" y="947159"/>
            <a:ext cx="3671937" cy="400110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mould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 Box 4"/>
          <p:cNvSpPr txBox="1">
            <a:spLocks noChangeArrowheads="1"/>
          </p:cNvSpPr>
          <p:nvPr/>
        </p:nvSpPr>
        <p:spPr bwMode="auto">
          <a:xfrm>
            <a:off x="5477075" y="2697774"/>
            <a:ext cx="4236711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body size /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 Box 4"/>
          <p:cNvSpPr txBox="1">
            <a:spLocks noChangeArrowheads="1"/>
          </p:cNvSpPr>
          <p:nvPr/>
        </p:nvSpPr>
        <p:spPr bwMode="auto">
          <a:xfrm>
            <a:off x="5474315" y="5084448"/>
            <a:ext cx="3798473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12. Important measurements based on 2D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5474317" y="2325350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5453092" y="3930727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9. Draft angle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449674" y="4313811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10. Wall thickness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1" name="Text Box 4"/>
          <p:cNvSpPr txBox="1">
            <a:spLocks noChangeArrowheads="1"/>
          </p:cNvSpPr>
          <p:nvPr/>
        </p:nvSpPr>
        <p:spPr bwMode="auto">
          <a:xfrm>
            <a:off x="5464340" y="4671863"/>
            <a:ext cx="3671937" cy="276999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11. Engraving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5474315" y="3103244"/>
            <a:ext cx="3671937" cy="276999"/>
          </a:xfrm>
          <a:prstGeom prst="rect">
            <a:avLst/>
          </a:prstGeom>
          <a:solidFill>
            <a:schemeClr val="accent5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3" name="Text Box 4"/>
          <p:cNvSpPr txBox="1">
            <a:spLocks noChangeArrowheads="1"/>
          </p:cNvSpPr>
          <p:nvPr/>
        </p:nvSpPr>
        <p:spPr bwMode="auto">
          <a:xfrm>
            <a:off x="119336" y="3543174"/>
            <a:ext cx="3671937" cy="400110"/>
          </a:xfrm>
          <a:prstGeom prst="rect">
            <a:avLst/>
          </a:prstGeom>
          <a:solidFill>
            <a:srgbClr val="66FFFF"/>
          </a:solidFill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dirty="0">
                <a:solidFill>
                  <a:schemeClr val="tx1"/>
                </a:solidFill>
                <a:latin typeface="Arial Black" panose="020B0A04020102020204" pitchFamily="34" charset="0"/>
              </a:rPr>
              <a:t>Content / part </a:t>
            </a:r>
            <a:r>
              <a:rPr lang="en-US" altLang="zh-CN" sz="1100" dirty="0">
                <a:solidFill>
                  <a:schemeClr val="tx1"/>
                </a:solidFill>
                <a:latin typeface="Arial Black" panose="020B0A04020102020204" pitchFamily="34" charset="0"/>
              </a:rPr>
              <a:t> </a:t>
            </a:r>
            <a:endParaRPr lang="en-US" altLang="zh-CN" sz="11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1. Assembly situation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2423593" y="6237312"/>
            <a:ext cx="1115169" cy="476250"/>
          </a:xfrm>
        </p:spPr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032448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2. Parting lines / main demolding direction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14" name="直接连接符 13"/>
          <p:cNvCxnSpPr/>
          <p:nvPr/>
        </p:nvCxnSpPr>
        <p:spPr bwMode="auto">
          <a:xfrm flipH="1">
            <a:off x="839416" y="3188853"/>
            <a:ext cx="540000" cy="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TextBox 11"/>
          <p:cNvSpPr txBox="1"/>
          <p:nvPr/>
        </p:nvSpPr>
        <p:spPr>
          <a:xfrm>
            <a:off x="662427" y="2578136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cavity</a:t>
            </a:r>
            <a:endParaRPr lang="zh-CN" altLang="en-US" dirty="0"/>
          </a:p>
        </p:txBody>
      </p:sp>
      <p:sp>
        <p:nvSpPr>
          <p:cNvPr id="16" name="TextBox 12"/>
          <p:cNvSpPr txBox="1"/>
          <p:nvPr/>
        </p:nvSpPr>
        <p:spPr>
          <a:xfrm>
            <a:off x="723203" y="3450486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core</a:t>
            </a:r>
            <a:endParaRPr lang="zh-CN" altLang="en-US" dirty="0"/>
          </a:p>
        </p:txBody>
      </p:sp>
      <p:sp>
        <p:nvSpPr>
          <p:cNvPr id="17" name="TextBox 13"/>
          <p:cNvSpPr txBox="1"/>
          <p:nvPr/>
        </p:nvSpPr>
        <p:spPr>
          <a:xfrm>
            <a:off x="407368" y="3036022"/>
            <a:ext cx="4347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PL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 bwMode="auto">
          <a:xfrm flipH="1" flipV="1">
            <a:off x="1016851" y="2899106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直接箭头连接符 18"/>
          <p:cNvCxnSpPr/>
          <p:nvPr/>
        </p:nvCxnSpPr>
        <p:spPr bwMode="auto">
          <a:xfrm>
            <a:off x="1016851" y="3243254"/>
            <a:ext cx="0" cy="2160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1415480" y="1836032"/>
            <a:ext cx="9001000" cy="25191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07368" y="1844824"/>
            <a:ext cx="6763494" cy="2745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3. Gate locations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944172" y="1340768"/>
            <a:ext cx="193995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</a:t>
            </a:r>
            <a:r>
              <a:rPr lang="zh-CN" altLang="en-US" dirty="0"/>
              <a:t>个热流道尖点进胶</a:t>
            </a:r>
            <a:endParaRPr lang="zh-CN" altLang="en-US" dirty="0"/>
          </a:p>
        </p:txBody>
      </p:sp>
      <p:cxnSp>
        <p:nvCxnSpPr>
          <p:cNvPr id="22" name="直接箭头连接符 21"/>
          <p:cNvCxnSpPr/>
          <p:nvPr/>
        </p:nvCxnSpPr>
        <p:spPr bwMode="auto">
          <a:xfrm>
            <a:off x="3825955" y="1700808"/>
            <a:ext cx="0" cy="648072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8208" y="1916832"/>
            <a:ext cx="2088232" cy="1865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7629505" y="4242574"/>
            <a:ext cx="31470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进胶位置，减胶</a:t>
            </a:r>
            <a:r>
              <a:rPr lang="en-US" altLang="zh-CN" dirty="0"/>
              <a:t>φ5x0.5(</a:t>
            </a:r>
            <a:r>
              <a:rPr lang="zh-CN" altLang="en-US" dirty="0"/>
              <a:t>深度</a:t>
            </a:r>
            <a:r>
              <a:rPr lang="en-US" altLang="zh-CN" dirty="0"/>
              <a:t>)mm</a:t>
            </a:r>
            <a:endParaRPr lang="zh-CN" altLang="en-US" dirty="0"/>
          </a:p>
        </p:txBody>
      </p:sp>
      <p:cxnSp>
        <p:nvCxnSpPr>
          <p:cNvPr id="28" name="直接箭头连接符 27"/>
          <p:cNvCxnSpPr/>
          <p:nvPr/>
        </p:nvCxnSpPr>
        <p:spPr bwMode="auto">
          <a:xfrm flipV="1">
            <a:off x="9093960" y="2780928"/>
            <a:ext cx="0" cy="1368152"/>
          </a:xfrm>
          <a:prstGeom prst="straightConnector1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</p:spPr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4. Ejection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9376" y="4710534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sym typeface="Arial" panose="020B0604020202020204" pitchFamily="34" charset="0"/>
              </a:rPr>
              <a:t>5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>
                <a:sym typeface="Arial" panose="020B0604020202020204" pitchFamily="34" charset="0"/>
              </a:rPr>
              <a:t>1pcs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79376" y="5106670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sym typeface="Arial" panose="020B0604020202020204" pitchFamily="34" charset="0"/>
              </a:rPr>
              <a:t>3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2</a:t>
            </a:r>
            <a:r>
              <a:rPr lang="en-US" altLang="zh-CN" dirty="0">
                <a:sym typeface="Arial" panose="020B0604020202020204" pitchFamily="34" charset="0"/>
              </a:rPr>
              <a:t>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4223792" y="1268760"/>
            <a:ext cx="7263021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9336" y="3818100"/>
            <a:ext cx="432000" cy="4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479376" y="3864823"/>
            <a:ext cx="22846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sym typeface="Arial" panose="020B0604020202020204" pitchFamily="34" charset="0"/>
              </a:rPr>
              <a:t>8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>
                <a:sym typeface="Arial" panose="020B0604020202020204" pitchFamily="34" charset="0"/>
              </a:rPr>
              <a:t>12pcs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264" y="4292989"/>
            <a:ext cx="358145" cy="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TextBox 20"/>
          <p:cNvSpPr txBox="1"/>
          <p:nvPr/>
        </p:nvSpPr>
        <p:spPr>
          <a:xfrm>
            <a:off x="479376" y="4303712"/>
            <a:ext cx="21707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Ø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6 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Ejector Pin </a:t>
            </a:r>
            <a:r>
              <a:rPr lang="en-US" altLang="zh-CN" dirty="0">
                <a:latin typeface="Arial" panose="020B0604020202020204" pitchFamily="34" charset="0"/>
                <a:sym typeface="Arial" panose="020B0604020202020204" pitchFamily="34" charset="0"/>
              </a:rPr>
              <a:t>  </a:t>
            </a:r>
            <a:r>
              <a:rPr lang="en-US" altLang="zh-CN" dirty="0">
                <a:sym typeface="Arial" panose="020B0604020202020204" pitchFamily="34" charset="0"/>
              </a:rPr>
              <a:t>1pcs</a:t>
            </a: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 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469" y="4735811"/>
            <a:ext cx="289735" cy="28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7336" y="5167947"/>
            <a:ext cx="216000" cy="2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9336" y="2790627"/>
            <a:ext cx="609805" cy="85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7409" y="3249024"/>
            <a:ext cx="376525" cy="3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TextBox 25"/>
          <p:cNvSpPr txBox="1"/>
          <p:nvPr/>
        </p:nvSpPr>
        <p:spPr>
          <a:xfrm>
            <a:off x="1199456" y="3234462"/>
            <a:ext cx="10054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buFont typeface="Arial" panose="020B0604020202020204" pitchFamily="34" charset="0"/>
              <a:buNone/>
            </a:pPr>
            <a:r>
              <a:rPr lang="zh-CN" altLang="en-US" dirty="0">
                <a:latin typeface="Arial" panose="020B0604020202020204" pitchFamily="34" charset="0"/>
                <a:sym typeface="Arial" panose="020B0604020202020204" pitchFamily="34" charset="0"/>
              </a:rPr>
              <a:t>活动顶块</a:t>
            </a:r>
            <a:endParaRPr lang="en-US" altLang="zh-CN" dirty="0">
              <a:latin typeface="Arial" panose="020B0604020202020204" pitchFamily="34" charset="0"/>
              <a:sym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5. Sliders 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2" y="332657"/>
            <a:ext cx="4320480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6. Mould  body size check with mould spec 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5765015" y="980172"/>
            <a:ext cx="8905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en-US" altLang="zh-CN"/>
              <a:t>TOP  </a:t>
            </a:r>
            <a:endParaRPr lang="zh-CN" altLang="en-US"/>
          </a:p>
        </p:txBody>
      </p:sp>
      <p:graphicFrame>
        <p:nvGraphicFramePr>
          <p:cNvPr id="39" name="Tabelle 5"/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107315" y="980440"/>
          <a:ext cx="3911600" cy="3520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900"/>
                <a:gridCol w="977900"/>
                <a:gridCol w="977900"/>
                <a:gridCol w="977900"/>
              </a:tblGrid>
              <a:tr h="440055"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Current layout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o.k. / n. o. k. </a:t>
                      </a:r>
                      <a:endParaRPr lang="de-DE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bar horizontal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450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tie bar vertikal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600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hight</a:t>
                      </a:r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min 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416</a:t>
                      </a:r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mold hight max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alt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cavity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Ø 120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centering ring core 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sym typeface="+mn-ea"/>
                        </a:rPr>
                        <a:t>Ø 120</a:t>
                      </a:r>
                      <a:endParaRPr lang="de-DE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sym typeface="+mn-ea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  <a:tr h="440055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nuzzle radius</a:t>
                      </a:r>
                      <a:endParaRPr lang="de-DE" sz="1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altLang="zh-CN" sz="10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  <a:endParaRPr lang="zh-CN" altLang="de-DE" sz="1000" b="0" i="0" u="none" strike="noStrike" dirty="0" err="1">
                        <a:solidFill>
                          <a:srgbClr val="FF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de-DE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7248128" y="5085184"/>
            <a:ext cx="27831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/>
              <a:t>模具尺寸：</a:t>
            </a:r>
            <a:r>
              <a:rPr lang="en-US" altLang="zh-CN" dirty="0"/>
              <a:t>450x600x416mm</a:t>
            </a:r>
            <a:endParaRPr lang="zh-CN" alt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847" y="1412775"/>
            <a:ext cx="3180786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56240" y="1412775"/>
            <a:ext cx="2414180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BC2554-F870-4A08-A1C3-34A0352C7FE6}" type="datetime1">
              <a:rPr lang="zh-CN" altLang="de-DE" smtClean="0"/>
            </a:fld>
            <a:endParaRPr lang="zh-CN" altLang="zh-CN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6023993" y="332657"/>
            <a:ext cx="3671937" cy="276999"/>
          </a:xfrm>
          <a:prstGeom prst="rect">
            <a:avLst/>
          </a:prstGeom>
          <a:noFill/>
          <a:ln w="12700">
            <a:solidFill>
              <a:srgbClr val="969696"/>
            </a:solidFill>
            <a:miter lim="800000"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Arial Black" panose="020B0A04020102020204" pitchFamily="34" charset="0"/>
              </a:rPr>
              <a:t>7. Additional mould proposal</a:t>
            </a:r>
            <a:endParaRPr lang="en-US" altLang="zh-CN" sz="1200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TABLE_ENDDRAG_ORIGIN_RECT" val="307*277"/>
  <p:tag name="TABLE_ENDDRAG_RECT" val="8*77*307*277"/>
</p:tagLst>
</file>

<file path=ppt/tags/tag2.xml><?xml version="1.0" encoding="utf-8"?>
<p:tagLst xmlns:p="http://schemas.openxmlformats.org/presentationml/2006/main">
  <p:tag name="COMMONDATA" val="eyJoZGlkIjoiOTk5NjgwOGZkNzgzOGJkZjk1OTAyZDRjZGUyNThjMzcifQ=="/>
</p:tagLst>
</file>

<file path=ppt/theme/theme1.xml><?xml version="1.0" encoding="utf-8"?>
<a:theme xmlns:a="http://schemas.openxmlformats.org/drawingml/2006/main" name="W10249408-(JSY-765)">
  <a:themeElements>
    <a:clrScheme name="W10249408-(JSY-765)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W10249408-(JSY-765)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ctr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defRPr kumimoji="0" lang="zh-CN" altLang="en-US" sz="1600" b="1" i="0" u="none" strike="noStrike" cap="none" normalizeH="0" baseline="0" smtClean="0">
            <a:ln>
              <a:noFill/>
            </a:ln>
            <a:solidFill>
              <a:srgbClr val="0000FF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W10249408-(JSY-765)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10249408-(JSY-765)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10249408-(JSY-765)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W10249408-(JSY-765)</Template>
  <TotalTime>0</TotalTime>
  <Words>1759</Words>
  <Application>WPS 演示</Application>
  <PresentationFormat>自定义</PresentationFormat>
  <Paragraphs>216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</vt:lpstr>
      <vt:lpstr>宋体</vt:lpstr>
      <vt:lpstr>Wingdings</vt:lpstr>
      <vt:lpstr>Arial Black</vt:lpstr>
      <vt:lpstr>Arial</vt:lpstr>
      <vt:lpstr>Arial Unicode MS</vt:lpstr>
      <vt:lpstr>Calibri</vt:lpstr>
      <vt:lpstr>微软雅黑</vt:lpstr>
      <vt:lpstr>W10249408-(JSY-765)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微软用户</dc:creator>
  <cp:lastModifiedBy>657</cp:lastModifiedBy>
  <cp:revision>1060</cp:revision>
  <dcterms:created xsi:type="dcterms:W3CDTF">2009-10-12T02:20:00Z</dcterms:created>
  <dcterms:modified xsi:type="dcterms:W3CDTF">2025-12-08T03:34:24Z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75A069F7AA9F4DFA8CF3F99DEC69FEEE_12</vt:lpwstr>
  </property>
  <property fmtid="{D5CDD505-2E9C-101B-9397-08002B2CF9AE}" pid="3" name="KSOProductBuildVer">
    <vt:lpwstr>2052-12.1.0.23542</vt:lpwstr>
  </property>
</Properties>
</file>